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566" r:id="rId3"/>
    <p:sldId id="568" r:id="rId4"/>
    <p:sldId id="569" r:id="rId5"/>
    <p:sldId id="570" r:id="rId6"/>
    <p:sldId id="572" r:id="rId7"/>
    <p:sldId id="573" r:id="rId8"/>
    <p:sldId id="574" r:id="rId9"/>
    <p:sldId id="575" r:id="rId10"/>
    <p:sldId id="576" r:id="rId11"/>
    <p:sldId id="577" r:id="rId12"/>
    <p:sldId id="578" r:id="rId13"/>
    <p:sldId id="57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9"/>
    <p:restoredTop sz="96327"/>
  </p:normalViewPr>
  <p:slideViewPr>
    <p:cSldViewPr snapToGrid="0">
      <p:cViewPr>
        <p:scale>
          <a:sx n="110" d="100"/>
          <a:sy n="110" d="100"/>
        </p:scale>
        <p:origin x="784"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17A282-11DD-6748-8503-389ECA8F2E34}" type="datetimeFigureOut">
              <a:rPr lang="en-US" smtClean="0"/>
              <a:t>5/15/23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965D6B-D46F-3340-89F5-900FAD40498D}" type="slidenum">
              <a:rPr lang="en-US" smtClean="0"/>
              <a:t>‹#›</a:t>
            </a:fld>
            <a:endParaRPr lang="en-US"/>
          </a:p>
        </p:txBody>
      </p:sp>
    </p:spTree>
    <p:extLst>
      <p:ext uri="{BB962C8B-B14F-4D97-AF65-F5344CB8AC3E}">
        <p14:creationId xmlns:p14="http://schemas.microsoft.com/office/powerpoint/2010/main" val="1531310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822A-89E0-2BB8-5B30-377291A579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2D7469-783B-1337-F1C9-B57AF3C89B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3D7762-9BB8-DA0E-61C0-923A4D8E13DE}"/>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84067111-E603-F6DB-1673-F31684BF42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018F83-50CE-9CC4-1A35-714EF10AB738}"/>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3294708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290EB-F204-96D8-32D2-D55BBAB04C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E652F-4403-9E62-6DE6-8164649700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4BE82A-4BF3-91F4-9266-17FF55D78ECA}"/>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20E2D3F0-D968-E32F-1BE6-9086ACB772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7F6A2E-7EDD-5E58-9807-AB64A600C34A}"/>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1411161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AB0655-1593-C5D8-5873-8E39F9392ED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A7F90AD-5284-0CAC-08DD-376E5CAA9E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FF4E07-3A58-D8B6-51F0-8BADD4173990}"/>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A313903E-80C2-7799-1EC3-0BDCAD93B0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A698C7-42A5-92D2-F563-6B049E8942B1}"/>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2972518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2459B-F6FD-E352-9E6A-DA630B4FFE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366827-D685-8F52-A148-0E2FE97E5C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6936D3-04C3-442D-7A45-497876CA9048}"/>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EFEE6020-F1D5-75C2-383A-2DAD9D5ED8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62B9E-9B6D-0978-3AF8-D6FAB2B61AAE}"/>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547484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3B000-6600-8734-E1C3-1E1B20BBA8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3FA694-2F8F-A77E-FBA3-D84C1BA554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3AE1C1-6BA3-7D6D-68A9-1577EB6EC5AE}"/>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42EC6EF6-88C4-C39E-9A09-FC75F96C50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AA12BD-4C9C-E050-BBDF-5D8252B0F6E2}"/>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1864241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5527-D669-5958-43E0-A9EF0CDFFF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8FCD49-5B4F-B87C-AE0F-508EFFC8C8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50E396-2B26-52FF-AE3B-A84D611769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0A4549-A9D3-1714-92C0-BBF3741E131D}"/>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6" name="Footer Placeholder 5">
            <a:extLst>
              <a:ext uri="{FF2B5EF4-FFF2-40B4-BE49-F238E27FC236}">
                <a16:creationId xmlns:a16="http://schemas.microsoft.com/office/drawing/2014/main" id="{A8F96E99-C55B-F018-322C-7C7D8F851C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FF9C69-5E26-5083-F029-BFE506F5AECA}"/>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3774218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55965-1912-9AAC-8C4F-97E5122F46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E23652-D5AF-44CD-E101-6C59B32CC2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E35B52-36AF-A1A6-8445-BECCC1E927C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3CF2F4-4517-33EA-7908-60F5851E71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473A52-D1CC-133C-7F3E-08D4439171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DADD16-A9B2-9AC1-DB48-969C3DCFAAC8}"/>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8" name="Footer Placeholder 7">
            <a:extLst>
              <a:ext uri="{FF2B5EF4-FFF2-40B4-BE49-F238E27FC236}">
                <a16:creationId xmlns:a16="http://schemas.microsoft.com/office/drawing/2014/main" id="{BC6BAF0E-30ED-E9B7-2030-C674809DF0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1E941E-B14D-2BBC-4417-9D6D1387E5A8}"/>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3571358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222AA-0806-8F88-9892-1DBF2F9979D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3967336-7771-2B1F-073A-66C0679BFC18}"/>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4" name="Footer Placeholder 3">
            <a:extLst>
              <a:ext uri="{FF2B5EF4-FFF2-40B4-BE49-F238E27FC236}">
                <a16:creationId xmlns:a16="http://schemas.microsoft.com/office/drawing/2014/main" id="{62BBBDCF-315A-39B5-DED8-57A79E5746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1487E2-E2F0-0392-D1F3-E34B15CB7AAB}"/>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388337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E0AADF-A7C3-6AB6-BD97-4F45673E0A7D}"/>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3" name="Footer Placeholder 2">
            <a:extLst>
              <a:ext uri="{FF2B5EF4-FFF2-40B4-BE49-F238E27FC236}">
                <a16:creationId xmlns:a16="http://schemas.microsoft.com/office/drawing/2014/main" id="{DFE42B1F-A1B6-815D-413B-E30F4AB22C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9E9D315-7149-9BA2-1415-572DEF013327}"/>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1947829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1B4C3-9D74-A436-8577-E87550ECC2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602FE1-6DA3-21AD-7641-A98A346E2F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C795C2-F695-CE47-6775-AED2DE99EC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5EDF6A-459A-D29A-6DEC-AE4915098627}"/>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6" name="Footer Placeholder 5">
            <a:extLst>
              <a:ext uri="{FF2B5EF4-FFF2-40B4-BE49-F238E27FC236}">
                <a16:creationId xmlns:a16="http://schemas.microsoft.com/office/drawing/2014/main" id="{A0DED80B-83E5-A5A3-2A60-CA1BD0D70A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3206D3-88BB-F6F1-0EB0-325D684F34D6}"/>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3528377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9F102-4954-9C83-B212-86348A9A5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0302A5-713D-9A88-E365-886934B004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6A69F7-B99F-E4FA-1C09-E8D8B2D2F0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90EDE0-A59D-8EEF-7C3A-F11B3C429C53}"/>
              </a:ext>
            </a:extLst>
          </p:cNvPr>
          <p:cNvSpPr>
            <a:spLocks noGrp="1"/>
          </p:cNvSpPr>
          <p:nvPr>
            <p:ph type="dt" sz="half" idx="10"/>
          </p:nvPr>
        </p:nvSpPr>
        <p:spPr/>
        <p:txBody>
          <a:bodyPr/>
          <a:lstStyle/>
          <a:p>
            <a:fld id="{CC6A3EC7-312E-D14A-991D-74A6D90A305F}" type="datetimeFigureOut">
              <a:rPr lang="en-US" smtClean="0"/>
              <a:t>5/15/23</a:t>
            </a:fld>
            <a:endParaRPr lang="en-US"/>
          </a:p>
        </p:txBody>
      </p:sp>
      <p:sp>
        <p:nvSpPr>
          <p:cNvPr id="6" name="Footer Placeholder 5">
            <a:extLst>
              <a:ext uri="{FF2B5EF4-FFF2-40B4-BE49-F238E27FC236}">
                <a16:creationId xmlns:a16="http://schemas.microsoft.com/office/drawing/2014/main" id="{E2E01E40-4FEA-CE94-C4F6-E5684EE8F8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E2B416-BBFD-59B9-33EE-D514A58119AB}"/>
              </a:ext>
            </a:extLst>
          </p:cNvPr>
          <p:cNvSpPr>
            <a:spLocks noGrp="1"/>
          </p:cNvSpPr>
          <p:nvPr>
            <p:ph type="sldNum" sz="quarter" idx="12"/>
          </p:nvPr>
        </p:nvSpPr>
        <p:spPr/>
        <p:txBody>
          <a:bodyPr/>
          <a:lstStyle/>
          <a:p>
            <a:fld id="{55DD7CC4-CA36-A842-8383-32CF377D0B3B}" type="slidenum">
              <a:rPr lang="en-US" smtClean="0"/>
              <a:t>‹#›</a:t>
            </a:fld>
            <a:endParaRPr lang="en-US"/>
          </a:p>
        </p:txBody>
      </p:sp>
    </p:spTree>
    <p:extLst>
      <p:ext uri="{BB962C8B-B14F-4D97-AF65-F5344CB8AC3E}">
        <p14:creationId xmlns:p14="http://schemas.microsoft.com/office/powerpoint/2010/main" val="16267329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AC244F-0E0B-CB77-12C5-ED003798FB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E4557-36C6-8265-3C15-B3F3BBD352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67E7C-1141-3D09-A0D1-C734F9C041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6A3EC7-312E-D14A-991D-74A6D90A305F}" type="datetimeFigureOut">
              <a:rPr lang="en-US" smtClean="0"/>
              <a:t>5/15/23</a:t>
            </a:fld>
            <a:endParaRPr lang="en-US"/>
          </a:p>
        </p:txBody>
      </p:sp>
      <p:sp>
        <p:nvSpPr>
          <p:cNvPr id="5" name="Footer Placeholder 4">
            <a:extLst>
              <a:ext uri="{FF2B5EF4-FFF2-40B4-BE49-F238E27FC236}">
                <a16:creationId xmlns:a16="http://schemas.microsoft.com/office/drawing/2014/main" id="{48AAD300-9EF6-A497-D996-A5D600E465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76598D-4531-A0B8-F5E5-6AE9466BDA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DD7CC4-CA36-A842-8383-32CF377D0B3B}" type="slidenum">
              <a:rPr lang="en-US" smtClean="0"/>
              <a:t>‹#›</a:t>
            </a:fld>
            <a:endParaRPr lang="en-US"/>
          </a:p>
        </p:txBody>
      </p:sp>
    </p:spTree>
    <p:extLst>
      <p:ext uri="{BB962C8B-B14F-4D97-AF65-F5344CB8AC3E}">
        <p14:creationId xmlns:p14="http://schemas.microsoft.com/office/powerpoint/2010/main" val="38501108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EC0CE-99D2-445C-FD60-47DFD5C717F7}"/>
              </a:ext>
            </a:extLst>
          </p:cNvPr>
          <p:cNvSpPr>
            <a:spLocks noGrp="1"/>
          </p:cNvSpPr>
          <p:nvPr>
            <p:ph type="ctrTitle"/>
          </p:nvPr>
        </p:nvSpPr>
        <p:spPr/>
        <p:txBody>
          <a:bodyPr anchor="ctr"/>
          <a:lstStyle/>
          <a:p>
            <a:r>
              <a:rPr lang="en-US" dirty="0"/>
              <a:t>Business Analytics Job Market Analysis Updates</a:t>
            </a:r>
          </a:p>
        </p:txBody>
      </p:sp>
      <p:sp>
        <p:nvSpPr>
          <p:cNvPr id="3" name="Subtitle 2">
            <a:extLst>
              <a:ext uri="{FF2B5EF4-FFF2-40B4-BE49-F238E27FC236}">
                <a16:creationId xmlns:a16="http://schemas.microsoft.com/office/drawing/2014/main" id="{64452F39-8EF2-56C9-9543-D05973DEFC64}"/>
              </a:ext>
            </a:extLst>
          </p:cNvPr>
          <p:cNvSpPr>
            <a:spLocks noGrp="1"/>
          </p:cNvSpPr>
          <p:nvPr>
            <p:ph type="subTitle" idx="1"/>
          </p:nvPr>
        </p:nvSpPr>
        <p:spPr/>
        <p:txBody>
          <a:bodyPr anchor="ctr"/>
          <a:lstStyle/>
          <a:p>
            <a:r>
              <a:rPr lang="en-US" dirty="0"/>
              <a:t>May 2023</a:t>
            </a:r>
          </a:p>
          <a:p>
            <a:r>
              <a:rPr lang="en-US" dirty="0" err="1"/>
              <a:t>Yini</a:t>
            </a:r>
            <a:r>
              <a:rPr lang="en-US" dirty="0"/>
              <a:t> Rong</a:t>
            </a:r>
          </a:p>
        </p:txBody>
      </p:sp>
    </p:spTree>
    <p:extLst>
      <p:ext uri="{BB962C8B-B14F-4D97-AF65-F5344CB8AC3E}">
        <p14:creationId xmlns:p14="http://schemas.microsoft.com/office/powerpoint/2010/main" val="3368908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Common Skills</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30" y="1206306"/>
            <a:ext cx="6422137" cy="338554"/>
          </a:xfrm>
          <a:prstGeom prst="rect">
            <a:avLst/>
          </a:prstGeom>
          <a:noFill/>
        </p:spPr>
        <p:txBody>
          <a:bodyPr wrap="square" rtlCol="0">
            <a:spAutoFit/>
          </a:bodyPr>
          <a:lstStyle/>
          <a:p>
            <a:pPr algn="ctr"/>
            <a:r>
              <a:rPr lang="en-US" sz="1600" b="1" dirty="0"/>
              <a:t>Common Skills for Each of the Three Domains</a:t>
            </a:r>
          </a:p>
        </p:txBody>
      </p:sp>
      <p:pic>
        <p:nvPicPr>
          <p:cNvPr id="4" name="Picture 3" descr="A picture containing text, screenshot, design&#10;&#10;Description automatically generated">
            <a:extLst>
              <a:ext uri="{FF2B5EF4-FFF2-40B4-BE49-F238E27FC236}">
                <a16:creationId xmlns:a16="http://schemas.microsoft.com/office/drawing/2014/main" id="{CADB91F2-F10B-2CE7-1930-71779FE57816}"/>
              </a:ext>
            </a:extLst>
          </p:cNvPr>
          <p:cNvPicPr>
            <a:picLocks noChangeAspect="1"/>
          </p:cNvPicPr>
          <p:nvPr/>
        </p:nvPicPr>
        <p:blipFill>
          <a:blip r:embed="rId2"/>
          <a:stretch>
            <a:fillRect/>
          </a:stretch>
        </p:blipFill>
        <p:spPr>
          <a:xfrm>
            <a:off x="2209798" y="1657765"/>
            <a:ext cx="7772400" cy="4835110"/>
          </a:xfrm>
          <a:prstGeom prst="rect">
            <a:avLst/>
          </a:prstGeom>
        </p:spPr>
      </p:pic>
      <p:sp>
        <p:nvSpPr>
          <p:cNvPr id="8" name="TextBox 7">
            <a:extLst>
              <a:ext uri="{FF2B5EF4-FFF2-40B4-BE49-F238E27FC236}">
                <a16:creationId xmlns:a16="http://schemas.microsoft.com/office/drawing/2014/main" id="{AED8B828-F5FE-6FAC-061C-4507EF0ED687}"/>
              </a:ext>
            </a:extLst>
          </p:cNvPr>
          <p:cNvSpPr txBox="1"/>
          <p:nvPr/>
        </p:nvSpPr>
        <p:spPr>
          <a:xfrm>
            <a:off x="8334118" y="5754211"/>
            <a:ext cx="3726702" cy="738664"/>
          </a:xfrm>
          <a:prstGeom prst="rect">
            <a:avLst/>
          </a:prstGeom>
          <a:noFill/>
        </p:spPr>
        <p:txBody>
          <a:bodyPr wrap="square" rtlCol="0">
            <a:spAutoFit/>
          </a:bodyPr>
          <a:lstStyle/>
          <a:p>
            <a:r>
              <a:rPr lang="en-US" sz="1050" i="1" dirty="0"/>
              <a:t>Note</a:t>
            </a:r>
            <a:r>
              <a:rPr lang="en-US" sz="1050" dirty="0"/>
              <a:t>: Common skills are defined as keywords with high frequencies in job descriptions. This list of keywords is mainly based on the list obtained in the 2015 analysis. Fuzzy match was used to identify the occurrence of the common skill keywords.</a:t>
            </a:r>
          </a:p>
        </p:txBody>
      </p:sp>
    </p:spTree>
    <p:extLst>
      <p:ext uri="{BB962C8B-B14F-4D97-AF65-F5344CB8AC3E}">
        <p14:creationId xmlns:p14="http://schemas.microsoft.com/office/powerpoint/2010/main" val="90178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Measurable Technical Skills</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30" y="1363739"/>
            <a:ext cx="6422137" cy="338554"/>
          </a:xfrm>
          <a:prstGeom prst="rect">
            <a:avLst/>
          </a:prstGeom>
          <a:noFill/>
        </p:spPr>
        <p:txBody>
          <a:bodyPr wrap="square" rtlCol="0">
            <a:spAutoFit/>
          </a:bodyPr>
          <a:lstStyle/>
          <a:p>
            <a:pPr algn="ctr"/>
            <a:r>
              <a:rPr lang="en-US" sz="1600" b="1" dirty="0"/>
              <a:t>Technical Skills for Data Analytics</a:t>
            </a:r>
          </a:p>
        </p:txBody>
      </p:sp>
      <p:pic>
        <p:nvPicPr>
          <p:cNvPr id="3" name="Picture 2" descr="Text&#10;&#10;Description automatically generated">
            <a:extLst>
              <a:ext uri="{FF2B5EF4-FFF2-40B4-BE49-F238E27FC236}">
                <a16:creationId xmlns:a16="http://schemas.microsoft.com/office/drawing/2014/main" id="{D0697D94-92FD-03C0-B5E4-7BCFD86502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67864" y="1702293"/>
            <a:ext cx="7056271" cy="4274472"/>
          </a:xfrm>
          <a:prstGeom prst="rect">
            <a:avLst/>
          </a:prstGeom>
        </p:spPr>
      </p:pic>
      <p:sp>
        <p:nvSpPr>
          <p:cNvPr id="5" name="TextBox 4">
            <a:extLst>
              <a:ext uri="{FF2B5EF4-FFF2-40B4-BE49-F238E27FC236}">
                <a16:creationId xmlns:a16="http://schemas.microsoft.com/office/drawing/2014/main" id="{50E9EA91-20FF-9C77-62CC-1229A373E398}"/>
              </a:ext>
            </a:extLst>
          </p:cNvPr>
          <p:cNvSpPr txBox="1"/>
          <p:nvPr/>
        </p:nvSpPr>
        <p:spPr>
          <a:xfrm>
            <a:off x="2567863" y="5976765"/>
            <a:ext cx="7056271" cy="415498"/>
          </a:xfrm>
          <a:prstGeom prst="rect">
            <a:avLst/>
          </a:prstGeom>
          <a:noFill/>
        </p:spPr>
        <p:txBody>
          <a:bodyPr wrap="square" rtlCol="0">
            <a:spAutoFit/>
          </a:bodyPr>
          <a:lstStyle/>
          <a:p>
            <a:r>
              <a:rPr lang="en-US" sz="1050" i="1" dirty="0"/>
              <a:t>Note</a:t>
            </a:r>
            <a:r>
              <a:rPr lang="en-US" sz="1050" dirty="0"/>
              <a:t>: A master list of 142 technical skills was first identified using a random sample of the job posts. Then a fuzzy match algorithm was used to identify the occurrence of the skill keywords.</a:t>
            </a:r>
          </a:p>
        </p:txBody>
      </p:sp>
    </p:spTree>
    <p:extLst>
      <p:ext uri="{BB962C8B-B14F-4D97-AF65-F5344CB8AC3E}">
        <p14:creationId xmlns:p14="http://schemas.microsoft.com/office/powerpoint/2010/main" val="3601853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Measurable Technical Skills</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28" y="1364776"/>
            <a:ext cx="6422137" cy="338554"/>
          </a:xfrm>
          <a:prstGeom prst="rect">
            <a:avLst/>
          </a:prstGeom>
          <a:noFill/>
        </p:spPr>
        <p:txBody>
          <a:bodyPr wrap="square" rtlCol="0">
            <a:spAutoFit/>
          </a:bodyPr>
          <a:lstStyle/>
          <a:p>
            <a:pPr algn="ctr"/>
            <a:r>
              <a:rPr lang="en-US" sz="1600" b="1" dirty="0"/>
              <a:t>Technical Skills for Data Science</a:t>
            </a:r>
          </a:p>
        </p:txBody>
      </p:sp>
      <p:pic>
        <p:nvPicPr>
          <p:cNvPr id="3" name="Picture 2" descr="Text&#10;&#10;Description automatically generated">
            <a:extLst>
              <a:ext uri="{FF2B5EF4-FFF2-40B4-BE49-F238E27FC236}">
                <a16:creationId xmlns:a16="http://schemas.microsoft.com/office/drawing/2014/main" id="{E3D694DC-17E0-B17A-E6C6-7CE30BF5D0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3803" y="1782688"/>
            <a:ext cx="6960072" cy="4178274"/>
          </a:xfrm>
          <a:prstGeom prst="rect">
            <a:avLst/>
          </a:prstGeom>
        </p:spPr>
      </p:pic>
      <p:sp>
        <p:nvSpPr>
          <p:cNvPr id="6" name="TextBox 5">
            <a:extLst>
              <a:ext uri="{FF2B5EF4-FFF2-40B4-BE49-F238E27FC236}">
                <a16:creationId xmlns:a16="http://schemas.microsoft.com/office/drawing/2014/main" id="{4C2FAC01-5143-65F4-54FA-1C1EF10874A1}"/>
              </a:ext>
            </a:extLst>
          </p:cNvPr>
          <p:cNvSpPr txBox="1"/>
          <p:nvPr/>
        </p:nvSpPr>
        <p:spPr>
          <a:xfrm>
            <a:off x="2673803" y="5963376"/>
            <a:ext cx="7056271" cy="415498"/>
          </a:xfrm>
          <a:prstGeom prst="rect">
            <a:avLst/>
          </a:prstGeom>
          <a:noFill/>
        </p:spPr>
        <p:txBody>
          <a:bodyPr wrap="square" rtlCol="0">
            <a:spAutoFit/>
          </a:bodyPr>
          <a:lstStyle/>
          <a:p>
            <a:r>
              <a:rPr lang="en-US" sz="1050" i="1" dirty="0"/>
              <a:t>Note</a:t>
            </a:r>
            <a:r>
              <a:rPr lang="en-US" sz="1050" dirty="0"/>
              <a:t>: A master list of 142 technical skills was first identified using a random sample of the job posts. Then a fuzzy match algorithm was used to identify the occurrence of the skill keywords.</a:t>
            </a:r>
          </a:p>
        </p:txBody>
      </p:sp>
    </p:spTree>
    <p:extLst>
      <p:ext uri="{BB962C8B-B14F-4D97-AF65-F5344CB8AC3E}">
        <p14:creationId xmlns:p14="http://schemas.microsoft.com/office/powerpoint/2010/main" val="1371340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Measurable Technical Skills</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31" y="1364776"/>
            <a:ext cx="6422137" cy="338554"/>
          </a:xfrm>
          <a:prstGeom prst="rect">
            <a:avLst/>
          </a:prstGeom>
          <a:noFill/>
        </p:spPr>
        <p:txBody>
          <a:bodyPr wrap="square" rtlCol="0">
            <a:spAutoFit/>
          </a:bodyPr>
          <a:lstStyle/>
          <a:p>
            <a:pPr algn="ctr"/>
            <a:r>
              <a:rPr lang="en-US" sz="1600" b="1" dirty="0"/>
              <a:t>Technical Skills for Data Engineering</a:t>
            </a:r>
          </a:p>
        </p:txBody>
      </p:sp>
      <p:pic>
        <p:nvPicPr>
          <p:cNvPr id="3" name="Picture 2" descr="Text&#10;&#10;Description automatically generated">
            <a:extLst>
              <a:ext uri="{FF2B5EF4-FFF2-40B4-BE49-F238E27FC236}">
                <a16:creationId xmlns:a16="http://schemas.microsoft.com/office/drawing/2014/main" id="{26F18CAE-8B14-CFE2-4B84-A3BC066940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28389" y="1703330"/>
            <a:ext cx="6935222" cy="4209294"/>
          </a:xfrm>
          <a:prstGeom prst="rect">
            <a:avLst/>
          </a:prstGeom>
        </p:spPr>
      </p:pic>
      <p:sp>
        <p:nvSpPr>
          <p:cNvPr id="4" name="TextBox 3">
            <a:extLst>
              <a:ext uri="{FF2B5EF4-FFF2-40B4-BE49-F238E27FC236}">
                <a16:creationId xmlns:a16="http://schemas.microsoft.com/office/drawing/2014/main" id="{9ED9C9C9-5E0D-BE76-2B78-2FB60AEE4902}"/>
              </a:ext>
            </a:extLst>
          </p:cNvPr>
          <p:cNvSpPr txBox="1"/>
          <p:nvPr/>
        </p:nvSpPr>
        <p:spPr>
          <a:xfrm>
            <a:off x="2628389" y="5912624"/>
            <a:ext cx="7056271" cy="415498"/>
          </a:xfrm>
          <a:prstGeom prst="rect">
            <a:avLst/>
          </a:prstGeom>
          <a:noFill/>
        </p:spPr>
        <p:txBody>
          <a:bodyPr wrap="square" rtlCol="0">
            <a:spAutoFit/>
          </a:bodyPr>
          <a:lstStyle/>
          <a:p>
            <a:r>
              <a:rPr lang="en-US" sz="1050" i="1" dirty="0"/>
              <a:t>Note</a:t>
            </a:r>
            <a:r>
              <a:rPr lang="en-US" sz="1050" dirty="0"/>
              <a:t>: A master list of 142 technical skills was first identified using a random sample of the job posts. Then a fuzzy match algorithm was used to identify the occurrence of the skill keywords.</a:t>
            </a:r>
          </a:p>
        </p:txBody>
      </p:sp>
    </p:spTree>
    <p:extLst>
      <p:ext uri="{BB962C8B-B14F-4D97-AF65-F5344CB8AC3E}">
        <p14:creationId xmlns:p14="http://schemas.microsoft.com/office/powerpoint/2010/main" val="4224387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CF2D7-32DE-8B13-FDCC-A55ADA98D58D}"/>
              </a:ext>
            </a:extLst>
          </p:cNvPr>
          <p:cNvSpPr>
            <a:spLocks noGrp="1"/>
          </p:cNvSpPr>
          <p:nvPr>
            <p:ph type="title"/>
          </p:nvPr>
        </p:nvSpPr>
        <p:spPr>
          <a:xfrm>
            <a:off x="429768" y="411480"/>
            <a:ext cx="11201400" cy="1106424"/>
          </a:xfrm>
        </p:spPr>
        <p:txBody>
          <a:bodyPr>
            <a:normAutofit/>
          </a:bodyPr>
          <a:lstStyle/>
          <a:p>
            <a:r>
              <a:rPr lang="en-US" sz="3600" dirty="0"/>
              <a:t>Job Market Analysis – by U.S. States</a:t>
            </a:r>
          </a:p>
        </p:txBody>
      </p:sp>
      <p:sp>
        <p:nvSpPr>
          <p:cNvPr id="21" name="Rectangle 1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p of the united states with blue squares&#10;&#10;Description automatically generated with low confidence">
            <a:extLst>
              <a:ext uri="{FF2B5EF4-FFF2-40B4-BE49-F238E27FC236}">
                <a16:creationId xmlns:a16="http://schemas.microsoft.com/office/drawing/2014/main" id="{DA8952E7-C8A9-172D-8354-61B042E8FB2D}"/>
              </a:ext>
            </a:extLst>
          </p:cNvPr>
          <p:cNvPicPr>
            <a:picLocks noChangeAspect="1"/>
          </p:cNvPicPr>
          <p:nvPr/>
        </p:nvPicPr>
        <p:blipFill rotWithShape="1">
          <a:blip r:embed="rId2"/>
          <a:srcRect t="8270" r="-1" b="-1"/>
          <a:stretch/>
        </p:blipFill>
        <p:spPr>
          <a:xfrm>
            <a:off x="429768" y="1721922"/>
            <a:ext cx="6704891" cy="4520559"/>
          </a:xfrm>
          <a:prstGeom prst="rect">
            <a:avLst/>
          </a:prstGeom>
        </p:spPr>
      </p:pic>
      <p:sp useBgFill="1">
        <p:nvSpPr>
          <p:cNvPr id="22" name="Rectangle 1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Content Placeholder 16" descr="A picture containing text, screenshot, font, line&#10;&#10;Description automatically generated">
            <a:extLst>
              <a:ext uri="{FF2B5EF4-FFF2-40B4-BE49-F238E27FC236}">
                <a16:creationId xmlns:a16="http://schemas.microsoft.com/office/drawing/2014/main" id="{54E736A2-E845-D9A2-869F-86DF6827D59C}"/>
              </a:ext>
            </a:extLst>
          </p:cNvPr>
          <p:cNvPicPr>
            <a:picLocks noGrp="1" noChangeAspect="1"/>
          </p:cNvPicPr>
          <p:nvPr>
            <p:ph idx="1"/>
          </p:nvPr>
        </p:nvPicPr>
        <p:blipFill>
          <a:blip r:embed="rId3"/>
          <a:stretch>
            <a:fillRect/>
          </a:stretch>
        </p:blipFill>
        <p:spPr>
          <a:xfrm>
            <a:off x="6023650" y="5154022"/>
            <a:ext cx="1111009" cy="519895"/>
          </a:xfrm>
        </p:spPr>
      </p:pic>
      <p:sp>
        <p:nvSpPr>
          <p:cNvPr id="6" name="TextBox 5">
            <a:extLst>
              <a:ext uri="{FF2B5EF4-FFF2-40B4-BE49-F238E27FC236}">
                <a16:creationId xmlns:a16="http://schemas.microsoft.com/office/drawing/2014/main" id="{CED19CC5-CEFE-28D8-3105-29EE8CB7A18A}"/>
              </a:ext>
            </a:extLst>
          </p:cNvPr>
          <p:cNvSpPr txBox="1"/>
          <p:nvPr/>
        </p:nvSpPr>
        <p:spPr>
          <a:xfrm>
            <a:off x="571144" y="1444030"/>
            <a:ext cx="6422137" cy="338554"/>
          </a:xfrm>
          <a:prstGeom prst="rect">
            <a:avLst/>
          </a:prstGeom>
          <a:noFill/>
        </p:spPr>
        <p:txBody>
          <a:bodyPr wrap="square" rtlCol="0">
            <a:spAutoFit/>
          </a:bodyPr>
          <a:lstStyle/>
          <a:p>
            <a:pPr algn="ctr"/>
            <a:r>
              <a:rPr lang="en-US" sz="1600" b="1" dirty="0"/>
              <a:t>Business Analytics Related Full Time Job Positions by U.S. States</a:t>
            </a:r>
          </a:p>
        </p:txBody>
      </p:sp>
      <p:sp>
        <p:nvSpPr>
          <p:cNvPr id="24" name="TextBox 23">
            <a:extLst>
              <a:ext uri="{FF2B5EF4-FFF2-40B4-BE49-F238E27FC236}">
                <a16:creationId xmlns:a16="http://schemas.microsoft.com/office/drawing/2014/main" id="{68FD9A22-C60B-CB86-B37F-65D74D880815}"/>
              </a:ext>
            </a:extLst>
          </p:cNvPr>
          <p:cNvSpPr txBox="1"/>
          <p:nvPr/>
        </p:nvSpPr>
        <p:spPr>
          <a:xfrm>
            <a:off x="7564427" y="1746429"/>
            <a:ext cx="4197805" cy="4496052"/>
          </a:xfrm>
          <a:prstGeom prst="rect">
            <a:avLst/>
          </a:prstGeom>
          <a:noFill/>
        </p:spPr>
        <p:txBody>
          <a:bodyPr wrap="square" lIns="182880" tIns="274320" rIns="182880" rtlCol="0" anchor="t">
            <a:noAutofit/>
          </a:bodyPr>
          <a:lstStyle/>
          <a:p>
            <a:pPr marL="285750" indent="-285750">
              <a:spcAft>
                <a:spcPts val="900"/>
              </a:spcAft>
              <a:buFont typeface="Arial" panose="020B0604020202020204" pitchFamily="34" charset="0"/>
              <a:buChar char="•"/>
            </a:pPr>
            <a:r>
              <a:rPr lang="en-US" sz="1400" dirty="0"/>
              <a:t>These job positions were full-time entry level positions in three analytical domains: </a:t>
            </a:r>
          </a:p>
          <a:p>
            <a:pPr marL="800100" lvl="1" indent="-342900">
              <a:spcAft>
                <a:spcPts val="900"/>
              </a:spcAft>
              <a:buFont typeface="+mj-lt"/>
              <a:buAutoNum type="arabicPeriod"/>
            </a:pPr>
            <a:r>
              <a:rPr lang="en-US" sz="1400" dirty="0"/>
              <a:t>General / Data Analytics</a:t>
            </a:r>
          </a:p>
          <a:p>
            <a:pPr marL="800100" lvl="1" indent="-342900">
              <a:spcAft>
                <a:spcPts val="900"/>
              </a:spcAft>
              <a:buFont typeface="+mj-lt"/>
              <a:buAutoNum type="arabicPeriod"/>
            </a:pPr>
            <a:r>
              <a:rPr lang="en-US" sz="1400" dirty="0"/>
              <a:t>Data Science</a:t>
            </a:r>
          </a:p>
          <a:p>
            <a:pPr marL="800100" lvl="1" indent="-342900">
              <a:spcAft>
                <a:spcPts val="1800"/>
              </a:spcAft>
              <a:buFont typeface="+mj-lt"/>
              <a:buAutoNum type="arabicPeriod"/>
            </a:pPr>
            <a:r>
              <a:rPr lang="en-US" sz="1400" dirty="0"/>
              <a:t>Data Engineering</a:t>
            </a:r>
          </a:p>
          <a:p>
            <a:pPr marL="285750" indent="-285750">
              <a:spcAft>
                <a:spcPts val="1800"/>
              </a:spcAft>
              <a:buFont typeface="Arial" panose="020B0604020202020204" pitchFamily="34" charset="0"/>
              <a:buChar char="•"/>
            </a:pPr>
            <a:r>
              <a:rPr lang="en-US" sz="1400" dirty="0"/>
              <a:t>This includes 2,908 posts in total from LinkedIn in March 2023. </a:t>
            </a:r>
          </a:p>
          <a:p>
            <a:pPr marL="285750" indent="-285750">
              <a:spcAft>
                <a:spcPts val="1800"/>
              </a:spcAft>
              <a:buFont typeface="Arial" panose="020B0604020202020204" pitchFamily="34" charset="0"/>
              <a:buChar char="•"/>
            </a:pPr>
            <a:r>
              <a:rPr lang="en-US" sz="1400" dirty="0"/>
              <a:t>There were 72 remote positions.</a:t>
            </a:r>
          </a:p>
        </p:txBody>
      </p:sp>
    </p:spTree>
    <p:extLst>
      <p:ext uri="{BB962C8B-B14F-4D97-AF65-F5344CB8AC3E}">
        <p14:creationId xmlns:p14="http://schemas.microsoft.com/office/powerpoint/2010/main" val="1384381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663E95-84E5-786D-F6B4-859DCAFF55E2}"/>
              </a:ext>
            </a:extLst>
          </p:cNvPr>
          <p:cNvSpPr>
            <a:spLocks noGrp="1"/>
          </p:cNvSpPr>
          <p:nvPr>
            <p:ph type="title"/>
          </p:nvPr>
        </p:nvSpPr>
        <p:spPr>
          <a:xfrm>
            <a:off x="429768" y="411480"/>
            <a:ext cx="11201400" cy="1106424"/>
          </a:xfrm>
        </p:spPr>
        <p:txBody>
          <a:bodyPr>
            <a:normAutofit/>
          </a:bodyPr>
          <a:lstStyle/>
          <a:p>
            <a:r>
              <a:rPr lang="en-US" sz="3600" dirty="0"/>
              <a:t>Job Market Analysis – by U.S. States</a:t>
            </a:r>
          </a:p>
        </p:txBody>
      </p:sp>
      <p:sp>
        <p:nvSpPr>
          <p:cNvPr id="14" name="Rectangle 1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p of the united states with different colored squares&#10;&#10;Description automatically generated with low confidence">
            <a:extLst>
              <a:ext uri="{FF2B5EF4-FFF2-40B4-BE49-F238E27FC236}">
                <a16:creationId xmlns:a16="http://schemas.microsoft.com/office/drawing/2014/main" id="{23E5B218-8D83-924C-E9E3-D2730DC48F6F}"/>
              </a:ext>
            </a:extLst>
          </p:cNvPr>
          <p:cNvPicPr>
            <a:picLocks noChangeAspect="1"/>
          </p:cNvPicPr>
          <p:nvPr/>
        </p:nvPicPr>
        <p:blipFill rotWithShape="1">
          <a:blip r:embed="rId2"/>
          <a:srcRect t="6032" r="-1" b="-1"/>
          <a:stretch/>
        </p:blipFill>
        <p:spPr>
          <a:xfrm>
            <a:off x="429768" y="1721922"/>
            <a:ext cx="6704891" cy="4520559"/>
          </a:xfrm>
          <a:prstGeom prst="rect">
            <a:avLst/>
          </a:prstGeom>
        </p:spPr>
      </p:pic>
      <p:sp useBgFill="1">
        <p:nvSpPr>
          <p:cNvPr id="16" name="Rectangle 1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picture containing text, screenshot, font, number&#10;&#10;Description automatically generated">
            <a:extLst>
              <a:ext uri="{FF2B5EF4-FFF2-40B4-BE49-F238E27FC236}">
                <a16:creationId xmlns:a16="http://schemas.microsoft.com/office/drawing/2014/main" id="{F04C185B-2A6C-F1EA-A8C5-EDB43BC5DED8}"/>
              </a:ext>
            </a:extLst>
          </p:cNvPr>
          <p:cNvPicPr>
            <a:picLocks noGrp="1" noChangeAspect="1"/>
          </p:cNvPicPr>
          <p:nvPr>
            <p:ph idx="1"/>
          </p:nvPr>
        </p:nvPicPr>
        <p:blipFill>
          <a:blip r:embed="rId3"/>
          <a:stretch>
            <a:fillRect/>
          </a:stretch>
        </p:blipFill>
        <p:spPr>
          <a:xfrm>
            <a:off x="6030468" y="5152747"/>
            <a:ext cx="1109302" cy="522446"/>
          </a:xfrm>
        </p:spPr>
      </p:pic>
      <p:sp>
        <p:nvSpPr>
          <p:cNvPr id="6" name="TextBox 5">
            <a:extLst>
              <a:ext uri="{FF2B5EF4-FFF2-40B4-BE49-F238E27FC236}">
                <a16:creationId xmlns:a16="http://schemas.microsoft.com/office/drawing/2014/main" id="{97949E2F-5C6E-8DCA-B3BF-0C0DB3A72666}"/>
              </a:ext>
            </a:extLst>
          </p:cNvPr>
          <p:cNvSpPr txBox="1"/>
          <p:nvPr/>
        </p:nvSpPr>
        <p:spPr>
          <a:xfrm>
            <a:off x="571144" y="1444030"/>
            <a:ext cx="6422137" cy="338554"/>
          </a:xfrm>
          <a:prstGeom prst="rect">
            <a:avLst/>
          </a:prstGeom>
          <a:noFill/>
        </p:spPr>
        <p:txBody>
          <a:bodyPr wrap="square" rtlCol="0">
            <a:spAutoFit/>
          </a:bodyPr>
          <a:lstStyle/>
          <a:p>
            <a:pPr algn="ctr"/>
            <a:r>
              <a:rPr lang="en-US" sz="1600" b="1" dirty="0"/>
              <a:t>General Analytics Full Time Job Positions by U.S. States</a:t>
            </a:r>
          </a:p>
        </p:txBody>
      </p:sp>
      <p:sp>
        <p:nvSpPr>
          <p:cNvPr id="10" name="TextBox 9">
            <a:extLst>
              <a:ext uri="{FF2B5EF4-FFF2-40B4-BE49-F238E27FC236}">
                <a16:creationId xmlns:a16="http://schemas.microsoft.com/office/drawing/2014/main" id="{97FB3CE6-58B2-86A6-5E88-6D99BDA84CC1}"/>
              </a:ext>
            </a:extLst>
          </p:cNvPr>
          <p:cNvSpPr txBox="1"/>
          <p:nvPr/>
        </p:nvSpPr>
        <p:spPr>
          <a:xfrm>
            <a:off x="7564427" y="1746429"/>
            <a:ext cx="4197805" cy="4496052"/>
          </a:xfrm>
          <a:prstGeom prst="rect">
            <a:avLst/>
          </a:prstGeom>
          <a:noFill/>
        </p:spPr>
        <p:txBody>
          <a:bodyPr wrap="square" lIns="182880" tIns="274320" rIns="182880" rtlCol="0" anchor="t">
            <a:noAutofit/>
          </a:bodyPr>
          <a:lstStyle>
            <a:defPPr>
              <a:defRPr lang="en-US"/>
            </a:defPPr>
            <a:lvl1pPr marL="285750" indent="-285750">
              <a:spcAft>
                <a:spcPts val="1800"/>
              </a:spcAft>
              <a:buFont typeface="Arial" panose="020B0604020202020204" pitchFamily="34" charset="0"/>
              <a:buChar char="•"/>
              <a:defRPr sz="1400"/>
            </a:lvl1pPr>
          </a:lstStyle>
          <a:p>
            <a:r>
              <a:rPr lang="en-US" dirty="0"/>
              <a:t>These job positions were full-time entry level positions in General Analytics. Some of the titles include “Data Analyst,” “Business Analyst,” “Web Analytics Analyst,” “BI Analytics Specialist,”” Business Intelligence Analyst,” “Operations Data Analyst,” “Insurance Data Analyst,” etc.</a:t>
            </a:r>
          </a:p>
          <a:p>
            <a:r>
              <a:rPr lang="en-US" dirty="0"/>
              <a:t>990 job postings in March 2023 were collected from LinkedIn. </a:t>
            </a:r>
          </a:p>
        </p:txBody>
      </p:sp>
    </p:spTree>
    <p:extLst>
      <p:ext uri="{BB962C8B-B14F-4D97-AF65-F5344CB8AC3E}">
        <p14:creationId xmlns:p14="http://schemas.microsoft.com/office/powerpoint/2010/main" val="3759722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315E6A-924F-5C26-1195-D6E46CEC3186}"/>
              </a:ext>
            </a:extLst>
          </p:cNvPr>
          <p:cNvSpPr>
            <a:spLocks noGrp="1"/>
          </p:cNvSpPr>
          <p:nvPr>
            <p:ph type="title"/>
          </p:nvPr>
        </p:nvSpPr>
        <p:spPr>
          <a:xfrm>
            <a:off x="429768" y="411480"/>
            <a:ext cx="11201400" cy="1106424"/>
          </a:xfrm>
        </p:spPr>
        <p:txBody>
          <a:bodyPr>
            <a:normAutofit/>
          </a:bodyPr>
          <a:lstStyle/>
          <a:p>
            <a:r>
              <a:rPr lang="en-US" sz="3600" dirty="0"/>
              <a:t>Job Market Analysis – by U.S. States</a:t>
            </a:r>
          </a:p>
        </p:txBody>
      </p:sp>
      <p:sp>
        <p:nvSpPr>
          <p:cNvPr id="14" name="Rectangle 1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p of the united states with blue squares&#10;&#10;Description automatically generated with low confidence">
            <a:extLst>
              <a:ext uri="{FF2B5EF4-FFF2-40B4-BE49-F238E27FC236}">
                <a16:creationId xmlns:a16="http://schemas.microsoft.com/office/drawing/2014/main" id="{E7274028-F63B-B23D-3430-C362FE5B73B6}"/>
              </a:ext>
            </a:extLst>
          </p:cNvPr>
          <p:cNvPicPr>
            <a:picLocks noChangeAspect="1"/>
          </p:cNvPicPr>
          <p:nvPr/>
        </p:nvPicPr>
        <p:blipFill rotWithShape="1">
          <a:blip r:embed="rId2"/>
          <a:srcRect t="6359" r="-1" b="-1"/>
          <a:stretch/>
        </p:blipFill>
        <p:spPr>
          <a:xfrm>
            <a:off x="429768" y="1721922"/>
            <a:ext cx="6704891" cy="4520559"/>
          </a:xfrm>
          <a:prstGeom prst="rect">
            <a:avLst/>
          </a:prstGeom>
        </p:spPr>
      </p:pic>
      <p:sp useBgFill="1">
        <p:nvSpPr>
          <p:cNvPr id="16" name="Rectangle 1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picture containing text, screenshot, font, number&#10;&#10;Description automatically generated">
            <a:extLst>
              <a:ext uri="{FF2B5EF4-FFF2-40B4-BE49-F238E27FC236}">
                <a16:creationId xmlns:a16="http://schemas.microsoft.com/office/drawing/2014/main" id="{1E016014-5466-63FD-280B-F30967B30BE0}"/>
              </a:ext>
            </a:extLst>
          </p:cNvPr>
          <p:cNvPicPr>
            <a:picLocks noGrp="1" noChangeAspect="1"/>
          </p:cNvPicPr>
          <p:nvPr>
            <p:ph idx="1"/>
          </p:nvPr>
        </p:nvPicPr>
        <p:blipFill>
          <a:blip r:embed="rId3"/>
          <a:stretch>
            <a:fillRect/>
          </a:stretch>
        </p:blipFill>
        <p:spPr>
          <a:xfrm>
            <a:off x="6094207" y="5170531"/>
            <a:ext cx="1040452" cy="486878"/>
          </a:xfrm>
        </p:spPr>
      </p:pic>
      <p:sp>
        <p:nvSpPr>
          <p:cNvPr id="6" name="TextBox 5">
            <a:extLst>
              <a:ext uri="{FF2B5EF4-FFF2-40B4-BE49-F238E27FC236}">
                <a16:creationId xmlns:a16="http://schemas.microsoft.com/office/drawing/2014/main" id="{74182155-80D3-EB62-8D64-77CA1B22E4B4}"/>
              </a:ext>
            </a:extLst>
          </p:cNvPr>
          <p:cNvSpPr txBox="1"/>
          <p:nvPr/>
        </p:nvSpPr>
        <p:spPr>
          <a:xfrm>
            <a:off x="571144" y="1444030"/>
            <a:ext cx="6422137" cy="338554"/>
          </a:xfrm>
          <a:prstGeom prst="rect">
            <a:avLst/>
          </a:prstGeom>
          <a:noFill/>
        </p:spPr>
        <p:txBody>
          <a:bodyPr wrap="square" rtlCol="0">
            <a:spAutoFit/>
          </a:bodyPr>
          <a:lstStyle/>
          <a:p>
            <a:pPr algn="ctr"/>
            <a:r>
              <a:rPr lang="en-US" sz="1600" b="1" dirty="0"/>
              <a:t>Data Science Full Time Job Positions by U.S. States</a:t>
            </a:r>
          </a:p>
        </p:txBody>
      </p:sp>
      <p:sp>
        <p:nvSpPr>
          <p:cNvPr id="10" name="TextBox 9">
            <a:extLst>
              <a:ext uri="{FF2B5EF4-FFF2-40B4-BE49-F238E27FC236}">
                <a16:creationId xmlns:a16="http://schemas.microsoft.com/office/drawing/2014/main" id="{C297829D-23D8-399B-DBE8-BF1210068914}"/>
              </a:ext>
            </a:extLst>
          </p:cNvPr>
          <p:cNvSpPr txBox="1"/>
          <p:nvPr/>
        </p:nvSpPr>
        <p:spPr>
          <a:xfrm>
            <a:off x="7564427" y="1746429"/>
            <a:ext cx="4197805" cy="4496052"/>
          </a:xfrm>
          <a:prstGeom prst="rect">
            <a:avLst/>
          </a:prstGeom>
          <a:noFill/>
        </p:spPr>
        <p:txBody>
          <a:bodyPr wrap="square" lIns="182880" tIns="274320" rIns="182880" rtlCol="0" anchor="t">
            <a:noAutofit/>
          </a:bodyPr>
          <a:lstStyle>
            <a:defPPr>
              <a:defRPr lang="en-US"/>
            </a:defPPr>
            <a:lvl1pPr marL="285750" indent="-285750">
              <a:spcAft>
                <a:spcPts val="1800"/>
              </a:spcAft>
              <a:buFont typeface="Arial" panose="020B0604020202020204" pitchFamily="34" charset="0"/>
              <a:buChar char="•"/>
              <a:defRPr sz="1400"/>
            </a:lvl1pPr>
          </a:lstStyle>
          <a:p>
            <a:r>
              <a:rPr lang="en-US" dirty="0"/>
              <a:t>These job positions were full-time entry level positions in Data Science. Job titles are mainly “Data Scientist.”</a:t>
            </a:r>
          </a:p>
          <a:p>
            <a:r>
              <a:rPr lang="en-US" dirty="0"/>
              <a:t>928 job postings in March 2023 were collected from LinkedIn. </a:t>
            </a:r>
          </a:p>
        </p:txBody>
      </p:sp>
    </p:spTree>
    <p:extLst>
      <p:ext uri="{BB962C8B-B14F-4D97-AF65-F5344CB8AC3E}">
        <p14:creationId xmlns:p14="http://schemas.microsoft.com/office/powerpoint/2010/main" val="914899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352AD4-E84C-981A-49E9-376FD7A8DADE}"/>
              </a:ext>
            </a:extLst>
          </p:cNvPr>
          <p:cNvSpPr>
            <a:spLocks noGrp="1"/>
          </p:cNvSpPr>
          <p:nvPr>
            <p:ph type="title"/>
          </p:nvPr>
        </p:nvSpPr>
        <p:spPr>
          <a:xfrm>
            <a:off x="429768" y="411480"/>
            <a:ext cx="11201400" cy="1106424"/>
          </a:xfrm>
        </p:spPr>
        <p:txBody>
          <a:bodyPr>
            <a:normAutofit/>
          </a:bodyPr>
          <a:lstStyle/>
          <a:p>
            <a:r>
              <a:rPr lang="en-US" sz="3600" dirty="0"/>
              <a:t>Job Market Analysis – by U.S. States</a:t>
            </a:r>
          </a:p>
        </p:txBody>
      </p:sp>
      <p:sp>
        <p:nvSpPr>
          <p:cNvPr id="14" name="Rectangle 1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map of the united states&#10;&#10;Description automatically generated">
            <a:extLst>
              <a:ext uri="{FF2B5EF4-FFF2-40B4-BE49-F238E27FC236}">
                <a16:creationId xmlns:a16="http://schemas.microsoft.com/office/drawing/2014/main" id="{FBDBCDFA-0FD5-C54B-4D65-D629F0488FA2}"/>
              </a:ext>
            </a:extLst>
          </p:cNvPr>
          <p:cNvPicPr>
            <a:picLocks noChangeAspect="1"/>
          </p:cNvPicPr>
          <p:nvPr/>
        </p:nvPicPr>
        <p:blipFill rotWithShape="1">
          <a:blip r:embed="rId2"/>
          <a:srcRect t="5704" r="-1" b="-1"/>
          <a:stretch/>
        </p:blipFill>
        <p:spPr>
          <a:xfrm>
            <a:off x="429768" y="1721922"/>
            <a:ext cx="6704891" cy="4520559"/>
          </a:xfrm>
          <a:prstGeom prst="rect">
            <a:avLst/>
          </a:prstGeom>
        </p:spPr>
      </p:pic>
      <p:sp useBgFill="1">
        <p:nvSpPr>
          <p:cNvPr id="16" name="Rectangle 1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picture containing text, screenshot, font, number&#10;&#10;Description automatically generated">
            <a:extLst>
              <a:ext uri="{FF2B5EF4-FFF2-40B4-BE49-F238E27FC236}">
                <a16:creationId xmlns:a16="http://schemas.microsoft.com/office/drawing/2014/main" id="{1E12148A-8CED-3599-922D-1A0C853DC7E3}"/>
              </a:ext>
            </a:extLst>
          </p:cNvPr>
          <p:cNvPicPr>
            <a:picLocks noGrp="1" noChangeAspect="1"/>
          </p:cNvPicPr>
          <p:nvPr>
            <p:ph idx="1"/>
          </p:nvPr>
        </p:nvPicPr>
        <p:blipFill>
          <a:blip r:embed="rId3"/>
          <a:stretch>
            <a:fillRect/>
          </a:stretch>
        </p:blipFill>
        <p:spPr>
          <a:xfrm>
            <a:off x="6096000" y="5195605"/>
            <a:ext cx="1038659" cy="492352"/>
          </a:xfrm>
        </p:spPr>
      </p:pic>
      <p:sp>
        <p:nvSpPr>
          <p:cNvPr id="6" name="TextBox 5">
            <a:extLst>
              <a:ext uri="{FF2B5EF4-FFF2-40B4-BE49-F238E27FC236}">
                <a16:creationId xmlns:a16="http://schemas.microsoft.com/office/drawing/2014/main" id="{D0C7E61C-FD17-6B95-0FD0-51DDCAE28163}"/>
              </a:ext>
            </a:extLst>
          </p:cNvPr>
          <p:cNvSpPr txBox="1"/>
          <p:nvPr/>
        </p:nvSpPr>
        <p:spPr>
          <a:xfrm>
            <a:off x="571144" y="1444030"/>
            <a:ext cx="6422137" cy="338554"/>
          </a:xfrm>
          <a:prstGeom prst="rect">
            <a:avLst/>
          </a:prstGeom>
          <a:noFill/>
        </p:spPr>
        <p:txBody>
          <a:bodyPr wrap="square" rtlCol="0">
            <a:spAutoFit/>
          </a:bodyPr>
          <a:lstStyle/>
          <a:p>
            <a:pPr algn="ctr"/>
            <a:r>
              <a:rPr lang="en-US" sz="1600" b="1" dirty="0"/>
              <a:t>Data Engineering Full Time Job Positions by U.S. States</a:t>
            </a:r>
          </a:p>
        </p:txBody>
      </p:sp>
      <p:sp>
        <p:nvSpPr>
          <p:cNvPr id="10" name="TextBox 9">
            <a:extLst>
              <a:ext uri="{FF2B5EF4-FFF2-40B4-BE49-F238E27FC236}">
                <a16:creationId xmlns:a16="http://schemas.microsoft.com/office/drawing/2014/main" id="{4D70FA0B-C97F-B356-C0ED-F9F0FB2C5C1F}"/>
              </a:ext>
            </a:extLst>
          </p:cNvPr>
          <p:cNvSpPr txBox="1"/>
          <p:nvPr/>
        </p:nvSpPr>
        <p:spPr>
          <a:xfrm>
            <a:off x="7564427" y="1746429"/>
            <a:ext cx="4197805" cy="4496052"/>
          </a:xfrm>
          <a:prstGeom prst="rect">
            <a:avLst/>
          </a:prstGeom>
          <a:noFill/>
        </p:spPr>
        <p:txBody>
          <a:bodyPr wrap="square" lIns="182880" tIns="274320" rIns="182880" rtlCol="0" anchor="t">
            <a:noAutofit/>
          </a:bodyPr>
          <a:lstStyle>
            <a:defPPr>
              <a:defRPr lang="en-US"/>
            </a:defPPr>
            <a:lvl1pPr marL="285750" indent="-285750">
              <a:spcAft>
                <a:spcPts val="1800"/>
              </a:spcAft>
              <a:buFont typeface="Arial" panose="020B0604020202020204" pitchFamily="34" charset="0"/>
              <a:buChar char="•"/>
              <a:defRPr sz="1400"/>
            </a:lvl1pPr>
          </a:lstStyle>
          <a:p>
            <a:r>
              <a:rPr lang="en-US" dirty="0"/>
              <a:t>These job positions were full-time entry level positions in Data Engineering. Job titles are mainly “Data Engineer.”</a:t>
            </a:r>
          </a:p>
          <a:p>
            <a:r>
              <a:rPr lang="en-US" dirty="0"/>
              <a:t>990 job postings in March 2023 were collected from LinkedIn. </a:t>
            </a:r>
          </a:p>
        </p:txBody>
      </p:sp>
    </p:spTree>
    <p:extLst>
      <p:ext uri="{BB962C8B-B14F-4D97-AF65-F5344CB8AC3E}">
        <p14:creationId xmlns:p14="http://schemas.microsoft.com/office/powerpoint/2010/main" val="3125734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by U.S. States</a:t>
            </a:r>
          </a:p>
        </p:txBody>
      </p:sp>
      <p:grpSp>
        <p:nvGrpSpPr>
          <p:cNvPr id="6" name="Group 5">
            <a:extLst>
              <a:ext uri="{FF2B5EF4-FFF2-40B4-BE49-F238E27FC236}">
                <a16:creationId xmlns:a16="http://schemas.microsoft.com/office/drawing/2014/main" id="{33F24C92-898A-5AA8-EE02-96B4B0D125E9}"/>
              </a:ext>
            </a:extLst>
          </p:cNvPr>
          <p:cNvGrpSpPr/>
          <p:nvPr/>
        </p:nvGrpSpPr>
        <p:grpSpPr>
          <a:xfrm>
            <a:off x="2794534" y="1690688"/>
            <a:ext cx="6602932" cy="4695572"/>
            <a:chOff x="571144" y="1721922"/>
            <a:chExt cx="6602932" cy="4695572"/>
          </a:xfrm>
        </p:grpSpPr>
        <p:pic>
          <p:nvPicPr>
            <p:cNvPr id="7" name="Picture 6" descr="A picture containing screenshot, design&#10;&#10;Description automatically generated">
              <a:extLst>
                <a:ext uri="{FF2B5EF4-FFF2-40B4-BE49-F238E27FC236}">
                  <a16:creationId xmlns:a16="http://schemas.microsoft.com/office/drawing/2014/main" id="{60A904E3-71A5-8523-00C0-125F9CF157A3}"/>
                </a:ext>
              </a:extLst>
            </p:cNvPr>
            <p:cNvPicPr>
              <a:picLocks noChangeAspect="1"/>
            </p:cNvPicPr>
            <p:nvPr/>
          </p:nvPicPr>
          <p:blipFill>
            <a:blip r:embed="rId2"/>
            <a:stretch>
              <a:fillRect/>
            </a:stretch>
          </p:blipFill>
          <p:spPr>
            <a:xfrm>
              <a:off x="571144" y="1721922"/>
              <a:ext cx="6602932" cy="4695572"/>
            </a:xfrm>
            <a:prstGeom prst="rect">
              <a:avLst/>
            </a:prstGeom>
          </p:spPr>
        </p:pic>
        <p:pic>
          <p:nvPicPr>
            <p:cNvPr id="8" name="Picture 7" descr="A picture containing text, font, screenshot, design&#10;&#10;Description automatically generated">
              <a:extLst>
                <a:ext uri="{FF2B5EF4-FFF2-40B4-BE49-F238E27FC236}">
                  <a16:creationId xmlns:a16="http://schemas.microsoft.com/office/drawing/2014/main" id="{B8FD1C53-151B-56DF-06CB-68D3B83A71DA}"/>
                </a:ext>
              </a:extLst>
            </p:cNvPr>
            <p:cNvPicPr>
              <a:picLocks noChangeAspect="1"/>
            </p:cNvPicPr>
            <p:nvPr/>
          </p:nvPicPr>
          <p:blipFill>
            <a:blip r:embed="rId3"/>
            <a:stretch>
              <a:fillRect/>
            </a:stretch>
          </p:blipFill>
          <p:spPr>
            <a:xfrm>
              <a:off x="6144867" y="1940290"/>
              <a:ext cx="1029209" cy="506436"/>
            </a:xfrm>
            <a:prstGeom prst="rect">
              <a:avLst/>
            </a:prstGeom>
          </p:spPr>
        </p:pic>
      </p:grpSp>
      <p:sp>
        <p:nvSpPr>
          <p:cNvPr id="9" name="TextBox 8">
            <a:extLst>
              <a:ext uri="{FF2B5EF4-FFF2-40B4-BE49-F238E27FC236}">
                <a16:creationId xmlns:a16="http://schemas.microsoft.com/office/drawing/2014/main" id="{C2DEC86F-44D3-C281-3818-8AA9E040BF25}"/>
              </a:ext>
            </a:extLst>
          </p:cNvPr>
          <p:cNvSpPr txBox="1"/>
          <p:nvPr/>
        </p:nvSpPr>
        <p:spPr>
          <a:xfrm>
            <a:off x="2884931" y="1360195"/>
            <a:ext cx="6422137" cy="338554"/>
          </a:xfrm>
          <a:prstGeom prst="rect">
            <a:avLst/>
          </a:prstGeom>
          <a:noFill/>
        </p:spPr>
        <p:txBody>
          <a:bodyPr wrap="square" rtlCol="0">
            <a:spAutoFit/>
          </a:bodyPr>
          <a:lstStyle/>
          <a:p>
            <a:pPr algn="ctr"/>
            <a:r>
              <a:rPr lang="en-US" sz="1600" b="1" dirty="0"/>
              <a:t>Full Time Job Positions by Three Domains in Each State</a:t>
            </a:r>
          </a:p>
        </p:txBody>
      </p:sp>
    </p:spTree>
    <p:extLst>
      <p:ext uri="{BB962C8B-B14F-4D97-AF65-F5344CB8AC3E}">
        <p14:creationId xmlns:p14="http://schemas.microsoft.com/office/powerpoint/2010/main" val="2347611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by Industry</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30" y="1206306"/>
            <a:ext cx="6422137" cy="338554"/>
          </a:xfrm>
          <a:prstGeom prst="rect">
            <a:avLst/>
          </a:prstGeom>
          <a:noFill/>
        </p:spPr>
        <p:txBody>
          <a:bodyPr wrap="square" rtlCol="0">
            <a:spAutoFit/>
          </a:bodyPr>
          <a:lstStyle/>
          <a:p>
            <a:pPr algn="ctr"/>
            <a:r>
              <a:rPr lang="en-US" sz="1600" b="1" dirty="0"/>
              <a:t>Business Analytics Related Full Time Job Positions by Industry</a:t>
            </a:r>
          </a:p>
        </p:txBody>
      </p:sp>
      <p:pic>
        <p:nvPicPr>
          <p:cNvPr id="4" name="Picture 3" descr="A picture containing text, screenshot, design&#10;&#10;Description automatically generated">
            <a:extLst>
              <a:ext uri="{FF2B5EF4-FFF2-40B4-BE49-F238E27FC236}">
                <a16:creationId xmlns:a16="http://schemas.microsoft.com/office/drawing/2014/main" id="{AC3D7C42-451D-5F9A-AB75-917571038184}"/>
              </a:ext>
            </a:extLst>
          </p:cNvPr>
          <p:cNvPicPr>
            <a:picLocks noChangeAspect="1"/>
          </p:cNvPicPr>
          <p:nvPr/>
        </p:nvPicPr>
        <p:blipFill>
          <a:blip r:embed="rId2"/>
          <a:stretch>
            <a:fillRect/>
          </a:stretch>
        </p:blipFill>
        <p:spPr>
          <a:xfrm>
            <a:off x="2209799" y="1514083"/>
            <a:ext cx="7772400" cy="5151030"/>
          </a:xfrm>
          <a:prstGeom prst="rect">
            <a:avLst/>
          </a:prstGeom>
        </p:spPr>
      </p:pic>
      <p:sp>
        <p:nvSpPr>
          <p:cNvPr id="5" name="TextBox 4">
            <a:extLst>
              <a:ext uri="{FF2B5EF4-FFF2-40B4-BE49-F238E27FC236}">
                <a16:creationId xmlns:a16="http://schemas.microsoft.com/office/drawing/2014/main" id="{287B824C-49E1-E465-7479-BA2129EEF345}"/>
              </a:ext>
            </a:extLst>
          </p:cNvPr>
          <p:cNvSpPr txBox="1"/>
          <p:nvPr/>
        </p:nvSpPr>
        <p:spPr>
          <a:xfrm>
            <a:off x="6245001" y="5996354"/>
            <a:ext cx="3737198" cy="415498"/>
          </a:xfrm>
          <a:prstGeom prst="rect">
            <a:avLst/>
          </a:prstGeom>
          <a:noFill/>
        </p:spPr>
        <p:txBody>
          <a:bodyPr wrap="square" rtlCol="0">
            <a:spAutoFit/>
          </a:bodyPr>
          <a:lstStyle/>
          <a:p>
            <a:r>
              <a:rPr lang="en-US" sz="1050" i="1" dirty="0"/>
              <a:t>Note</a:t>
            </a:r>
            <a:r>
              <a:rPr lang="en-US" sz="1050" dirty="0"/>
              <a:t>: Similar industries are consolidated into a single industry. Chart shows industries with at least 10 jobs in March 2023.  </a:t>
            </a:r>
          </a:p>
        </p:txBody>
      </p:sp>
    </p:spTree>
    <p:extLst>
      <p:ext uri="{BB962C8B-B14F-4D97-AF65-F5344CB8AC3E}">
        <p14:creationId xmlns:p14="http://schemas.microsoft.com/office/powerpoint/2010/main" val="58102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by Industry</a:t>
            </a:r>
          </a:p>
        </p:txBody>
      </p:sp>
      <p:sp>
        <p:nvSpPr>
          <p:cNvPr id="9" name="TextBox 8">
            <a:extLst>
              <a:ext uri="{FF2B5EF4-FFF2-40B4-BE49-F238E27FC236}">
                <a16:creationId xmlns:a16="http://schemas.microsoft.com/office/drawing/2014/main" id="{C2DEC86F-44D3-C281-3818-8AA9E040BF25}"/>
              </a:ext>
            </a:extLst>
          </p:cNvPr>
          <p:cNvSpPr txBox="1"/>
          <p:nvPr/>
        </p:nvSpPr>
        <p:spPr>
          <a:xfrm>
            <a:off x="2006018" y="1175529"/>
            <a:ext cx="8179958" cy="338554"/>
          </a:xfrm>
          <a:prstGeom prst="rect">
            <a:avLst/>
          </a:prstGeom>
          <a:noFill/>
        </p:spPr>
        <p:txBody>
          <a:bodyPr wrap="square" rtlCol="0">
            <a:spAutoFit/>
          </a:bodyPr>
          <a:lstStyle/>
          <a:p>
            <a:pPr algn="ctr"/>
            <a:r>
              <a:rPr lang="en-US" sz="1600" b="1" dirty="0"/>
              <a:t>Business Analytics Related Full Time Job Positions by Industry in Each of the Three Domains</a:t>
            </a:r>
          </a:p>
        </p:txBody>
      </p:sp>
      <p:pic>
        <p:nvPicPr>
          <p:cNvPr id="6" name="Picture 5" descr="A picture containing text, screenshot, number, font&#10;&#10;Description automatically generated">
            <a:extLst>
              <a:ext uri="{FF2B5EF4-FFF2-40B4-BE49-F238E27FC236}">
                <a16:creationId xmlns:a16="http://schemas.microsoft.com/office/drawing/2014/main" id="{52BA714A-522D-FE23-59C0-9AEE1225689E}"/>
              </a:ext>
            </a:extLst>
          </p:cNvPr>
          <p:cNvPicPr>
            <a:picLocks noChangeAspect="1"/>
          </p:cNvPicPr>
          <p:nvPr/>
        </p:nvPicPr>
        <p:blipFill>
          <a:blip r:embed="rId2"/>
          <a:stretch>
            <a:fillRect/>
          </a:stretch>
        </p:blipFill>
        <p:spPr>
          <a:xfrm>
            <a:off x="2884929" y="1514083"/>
            <a:ext cx="6422137" cy="5187693"/>
          </a:xfrm>
          <a:prstGeom prst="rect">
            <a:avLst/>
          </a:prstGeom>
        </p:spPr>
      </p:pic>
      <p:sp>
        <p:nvSpPr>
          <p:cNvPr id="5" name="TextBox 4">
            <a:extLst>
              <a:ext uri="{FF2B5EF4-FFF2-40B4-BE49-F238E27FC236}">
                <a16:creationId xmlns:a16="http://schemas.microsoft.com/office/drawing/2014/main" id="{287B824C-49E1-E465-7479-BA2129EEF345}"/>
              </a:ext>
            </a:extLst>
          </p:cNvPr>
          <p:cNvSpPr txBox="1"/>
          <p:nvPr/>
        </p:nvSpPr>
        <p:spPr>
          <a:xfrm>
            <a:off x="8097423" y="5985242"/>
            <a:ext cx="3674029" cy="415498"/>
          </a:xfrm>
          <a:prstGeom prst="rect">
            <a:avLst/>
          </a:prstGeom>
          <a:noFill/>
        </p:spPr>
        <p:txBody>
          <a:bodyPr wrap="square" rtlCol="0">
            <a:spAutoFit/>
          </a:bodyPr>
          <a:lstStyle/>
          <a:p>
            <a:r>
              <a:rPr lang="en-US" sz="1050" i="1" dirty="0"/>
              <a:t>Note</a:t>
            </a:r>
            <a:r>
              <a:rPr lang="en-US" sz="1050" dirty="0"/>
              <a:t>: Similar industries are consolidated into a single industry. Chart shows industries with at least 10 jobs in March 2023.  </a:t>
            </a:r>
          </a:p>
        </p:txBody>
      </p:sp>
    </p:spTree>
    <p:extLst>
      <p:ext uri="{BB962C8B-B14F-4D97-AF65-F5344CB8AC3E}">
        <p14:creationId xmlns:p14="http://schemas.microsoft.com/office/powerpoint/2010/main" val="3398140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F8A5-ED03-FC81-CB09-D38A47F3CFB6}"/>
              </a:ext>
            </a:extLst>
          </p:cNvPr>
          <p:cNvSpPr>
            <a:spLocks noGrp="1"/>
          </p:cNvSpPr>
          <p:nvPr>
            <p:ph type="title"/>
          </p:nvPr>
        </p:nvSpPr>
        <p:spPr>
          <a:xfrm>
            <a:off x="838200" y="365125"/>
            <a:ext cx="10515600" cy="999651"/>
          </a:xfrm>
        </p:spPr>
        <p:txBody>
          <a:bodyPr>
            <a:normAutofit/>
          </a:bodyPr>
          <a:lstStyle/>
          <a:p>
            <a:r>
              <a:rPr lang="en-US" sz="3600" dirty="0"/>
              <a:t>Job Market Analysis – Common Skills</a:t>
            </a:r>
          </a:p>
        </p:txBody>
      </p:sp>
      <p:sp>
        <p:nvSpPr>
          <p:cNvPr id="9" name="TextBox 8">
            <a:extLst>
              <a:ext uri="{FF2B5EF4-FFF2-40B4-BE49-F238E27FC236}">
                <a16:creationId xmlns:a16="http://schemas.microsoft.com/office/drawing/2014/main" id="{C2DEC86F-44D3-C281-3818-8AA9E040BF25}"/>
              </a:ext>
            </a:extLst>
          </p:cNvPr>
          <p:cNvSpPr txBox="1"/>
          <p:nvPr/>
        </p:nvSpPr>
        <p:spPr>
          <a:xfrm>
            <a:off x="2884930" y="1206306"/>
            <a:ext cx="6422137" cy="338554"/>
          </a:xfrm>
          <a:prstGeom prst="rect">
            <a:avLst/>
          </a:prstGeom>
          <a:noFill/>
        </p:spPr>
        <p:txBody>
          <a:bodyPr wrap="square" rtlCol="0">
            <a:spAutoFit/>
          </a:bodyPr>
          <a:lstStyle/>
          <a:p>
            <a:pPr algn="ctr"/>
            <a:r>
              <a:rPr lang="en-US" sz="1600" b="1" dirty="0"/>
              <a:t>Common Skills for Business Analytics Related Jobs</a:t>
            </a:r>
          </a:p>
        </p:txBody>
      </p:sp>
      <p:pic>
        <p:nvPicPr>
          <p:cNvPr id="6" name="Picture 5" descr="A picture containing text, screenshot, diagram, design&#10;&#10;Description automatically generated">
            <a:extLst>
              <a:ext uri="{FF2B5EF4-FFF2-40B4-BE49-F238E27FC236}">
                <a16:creationId xmlns:a16="http://schemas.microsoft.com/office/drawing/2014/main" id="{428EF790-83FA-5A83-FA09-BD2E76AA05C4}"/>
              </a:ext>
            </a:extLst>
          </p:cNvPr>
          <p:cNvPicPr>
            <a:picLocks noChangeAspect="1"/>
          </p:cNvPicPr>
          <p:nvPr/>
        </p:nvPicPr>
        <p:blipFill>
          <a:blip r:embed="rId2"/>
          <a:stretch>
            <a:fillRect/>
          </a:stretch>
        </p:blipFill>
        <p:spPr>
          <a:xfrm>
            <a:off x="2629030" y="1514083"/>
            <a:ext cx="6933935" cy="4978792"/>
          </a:xfrm>
          <a:prstGeom prst="rect">
            <a:avLst/>
          </a:prstGeom>
        </p:spPr>
      </p:pic>
      <p:sp>
        <p:nvSpPr>
          <p:cNvPr id="5" name="TextBox 4">
            <a:extLst>
              <a:ext uri="{FF2B5EF4-FFF2-40B4-BE49-F238E27FC236}">
                <a16:creationId xmlns:a16="http://schemas.microsoft.com/office/drawing/2014/main" id="{287B824C-49E1-E465-7479-BA2129EEF345}"/>
              </a:ext>
            </a:extLst>
          </p:cNvPr>
          <p:cNvSpPr txBox="1"/>
          <p:nvPr/>
        </p:nvSpPr>
        <p:spPr>
          <a:xfrm>
            <a:off x="6817834" y="5754211"/>
            <a:ext cx="3726702" cy="738664"/>
          </a:xfrm>
          <a:prstGeom prst="rect">
            <a:avLst/>
          </a:prstGeom>
          <a:noFill/>
        </p:spPr>
        <p:txBody>
          <a:bodyPr wrap="square" rtlCol="0">
            <a:spAutoFit/>
          </a:bodyPr>
          <a:lstStyle/>
          <a:p>
            <a:r>
              <a:rPr lang="en-US" sz="1050" i="1" dirty="0"/>
              <a:t>Note</a:t>
            </a:r>
            <a:r>
              <a:rPr lang="en-US" sz="1050" dirty="0"/>
              <a:t>: Common skills are defined as keywords with high frequencies in job descriptions. This list of keywords is mainly based on the list obtained in the 2015 analysis. Fuzzy match was used to identify the occurrence of the common skill keywords.</a:t>
            </a:r>
          </a:p>
        </p:txBody>
      </p:sp>
    </p:spTree>
    <p:extLst>
      <p:ext uri="{BB962C8B-B14F-4D97-AF65-F5344CB8AC3E}">
        <p14:creationId xmlns:p14="http://schemas.microsoft.com/office/powerpoint/2010/main" val="9696333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759</TotalTime>
  <Words>628</Words>
  <Application>Microsoft Macintosh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Business Analytics Job Market Analysis Updates</vt:lpstr>
      <vt:lpstr>Job Market Analysis – by U.S. States</vt:lpstr>
      <vt:lpstr>Job Market Analysis – by U.S. States</vt:lpstr>
      <vt:lpstr>Job Market Analysis – by U.S. States</vt:lpstr>
      <vt:lpstr>Job Market Analysis – by U.S. States</vt:lpstr>
      <vt:lpstr>Job Market Analysis – by U.S. States</vt:lpstr>
      <vt:lpstr>Job Market Analysis – by Industry</vt:lpstr>
      <vt:lpstr>Job Market Analysis – by Industry</vt:lpstr>
      <vt:lpstr>Job Market Analysis – Common Skills</vt:lpstr>
      <vt:lpstr>Job Market Analysis – Common Skills</vt:lpstr>
      <vt:lpstr>Job Market Analysis – Measurable Technical Skills</vt:lpstr>
      <vt:lpstr>Job Market Analysis – Measurable Technical Skills</vt:lpstr>
      <vt:lpstr>Job Market Analysis – Measurable Technical Skills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Analytics Job Market Analysis Updates</dc:title>
  <dc:creator>Rong, Yini</dc:creator>
  <cp:lastModifiedBy>Rong, Yini</cp:lastModifiedBy>
  <cp:revision>14</cp:revision>
  <dcterms:created xsi:type="dcterms:W3CDTF">2023-05-16T05:08:49Z</dcterms:created>
  <dcterms:modified xsi:type="dcterms:W3CDTF">2023-05-16T17:48:43Z</dcterms:modified>
</cp:coreProperties>
</file>

<file path=docProps/thumbnail.jpeg>
</file>